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280" r:id="rId2"/>
    <p:sldId id="286" r:id="rId3"/>
    <p:sldId id="269" r:id="rId4"/>
    <p:sldId id="270" r:id="rId5"/>
    <p:sldId id="271" r:id="rId6"/>
    <p:sldId id="272" r:id="rId7"/>
    <p:sldId id="268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290" y="-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BDB0BE-E2A1-4009-B940-DF152667C11F}" type="datetimeFigureOut">
              <a:rPr lang="en-US" smtClean="0"/>
              <a:t>5/31/2016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901E9E-9130-408B-BAF8-008DEEEB28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37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68FA60-1ABB-455C-97A3-F84D2BE77926}" type="datetimeFigureOut">
              <a:rPr lang="en-US" smtClean="0"/>
              <a:t>5/31/2016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7A966E-2043-4D95-9BDC-86182E436D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9010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923A69-30F5-4B4C-9A2B-1C4D7DE2987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1939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26DFD8-7CD3-44C0-82E0-8D42447F4A2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361765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D96166-801F-4888-AC73-5908B780DF0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2018599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81E5EB-4631-40E3-8EAB-D21E3A2D333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212352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64229B-507F-40DE-B8A7-B642FAC0EBF6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153987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C6858-9FFC-41C9-A2AE-A84D185BD3F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8375963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CF55D3-E7D3-4FDE-BBB2-A935F791771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6042367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55DC80-8515-4183-98B0-63E31CC7EB4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4629202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15CA24-41F2-416B-94EC-3EE065DE3D35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5792484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81963-AD8D-4112-9AFE-F7392271E41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199605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E97FAE-A444-46E8-B802-A2FBA239CF8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360852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4583BC-034D-4D32-8D96-46BEABB5A6E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296273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993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93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93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E74AEEB-C2C5-4795-9911-17293FC4BADB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8215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228600" y="76200"/>
            <a:ext cx="8534400" cy="914400"/>
          </a:xfrm>
        </p:spPr>
        <p:txBody>
          <a:bodyPr/>
          <a:lstStyle/>
          <a:p>
            <a:r>
              <a:rPr lang="en-US" altLang="en-US" sz="4000" dirty="0">
                <a:solidFill>
                  <a:schemeClr val="folHlink"/>
                </a:solidFill>
              </a:rPr>
              <a:t>Me llamo ________ Clase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701</a:t>
            </a:r>
            <a:r>
              <a:rPr lang="en-US" altLang="en-US" sz="4000" dirty="0">
                <a:solidFill>
                  <a:schemeClr val="folHlink"/>
                </a:solidFill>
              </a:rPr>
              <a:t/>
            </a:r>
            <a:br>
              <a:rPr lang="en-US" altLang="en-US" sz="4000" dirty="0">
                <a:solidFill>
                  <a:schemeClr val="folHlink"/>
                </a:solidFill>
              </a:rPr>
            </a:br>
            <a:r>
              <a:rPr lang="en-US" altLang="en-US" sz="4000" dirty="0">
                <a:solidFill>
                  <a:schemeClr val="folHlink"/>
                </a:solidFill>
              </a:rPr>
              <a:t>La fecha es 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31 </a:t>
            </a:r>
            <a:r>
              <a:rPr lang="en-US" altLang="en-US" sz="4000" dirty="0">
                <a:solidFill>
                  <a:schemeClr val="folHlink"/>
                </a:solidFill>
              </a:rPr>
              <a:t>de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mayo </a:t>
            </a:r>
            <a:r>
              <a:rPr lang="en-US" altLang="en-US" sz="4000" dirty="0">
                <a:solidFill>
                  <a:schemeClr val="folHlink"/>
                </a:solidFill>
              </a:rPr>
              <a:t>del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2016</a:t>
            </a:r>
            <a:endParaRPr lang="en-US" altLang="en-US" sz="40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52400" y="1219200"/>
            <a:ext cx="8839200" cy="5486400"/>
          </a:xfrm>
        </p:spPr>
        <p:txBody>
          <a:bodyPr/>
          <a:lstStyle/>
          <a:p>
            <a:pPr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Propósito # 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74b: </a:t>
            </a:r>
            <a:r>
              <a:rPr lang="es-ES_tradnl" altLang="en-US" sz="2800" dirty="0"/>
              <a:t>¿Quien </a:t>
            </a:r>
            <a:r>
              <a:rPr lang="es-ES_tradnl" altLang="en-US" sz="2800" dirty="0" smtClean="0"/>
              <a:t>te examina cuando estas </a:t>
            </a:r>
            <a:r>
              <a:rPr lang="es-ES_tradnl" altLang="en-US" sz="2800" dirty="0"/>
              <a:t>enfermo</a:t>
            </a:r>
            <a:r>
              <a:rPr lang="es-ES_tradnl" altLang="en-US" sz="2800" dirty="0" smtClean="0"/>
              <a:t>?</a:t>
            </a:r>
          </a:p>
          <a:p>
            <a:pPr>
              <a:buFontTx/>
              <a:buNone/>
            </a:pPr>
            <a:r>
              <a:rPr lang="es-ES_tradnl" altLang="en-US" sz="2800" i="1" dirty="0" smtClean="0">
                <a:solidFill>
                  <a:srgbClr val="7030A0"/>
                </a:solidFill>
              </a:rPr>
              <a:t>L.O: to 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learn</a:t>
            </a:r>
            <a:r>
              <a:rPr lang="es-ES_tradnl" altLang="en-US" sz="28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about</a:t>
            </a:r>
            <a:r>
              <a:rPr lang="es-ES_tradnl" altLang="en-US" sz="28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object</a:t>
            </a:r>
            <a:r>
              <a:rPr lang="es-ES_tradnl" altLang="en-US" sz="28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pronouns</a:t>
            </a:r>
            <a:r>
              <a:rPr lang="es-ES_tradnl" altLang="en-US" sz="2800" i="1" dirty="0" smtClean="0">
                <a:solidFill>
                  <a:srgbClr val="7030A0"/>
                </a:solidFill>
              </a:rPr>
              <a:t>.</a:t>
            </a:r>
            <a:endParaRPr lang="es-ES_tradnl" altLang="en-US" sz="2800" i="1" dirty="0">
              <a:solidFill>
                <a:srgbClr val="7030A0"/>
              </a:solidFill>
            </a:endParaRPr>
          </a:p>
          <a:p>
            <a:pPr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Actividad Inicial:</a:t>
            </a:r>
          </a:p>
          <a:p>
            <a:r>
              <a:rPr lang="es-ES_tradnl" altLang="en-US" sz="2800" dirty="0" err="1" smtClean="0"/>
              <a:t>Write</a:t>
            </a:r>
            <a:r>
              <a:rPr lang="es-ES_tradnl" altLang="en-US" sz="2800" dirty="0" smtClean="0"/>
              <a:t> </a:t>
            </a:r>
            <a:r>
              <a:rPr lang="es-ES_tradnl" altLang="en-US" sz="2800" dirty="0"/>
              <a:t>2 </a:t>
            </a:r>
            <a:r>
              <a:rPr lang="es-ES_tradnl" altLang="en-US" sz="2800" dirty="0" err="1"/>
              <a:t>sentences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with</a:t>
            </a:r>
            <a:r>
              <a:rPr lang="es-ES_tradnl" altLang="en-US" sz="2800" dirty="0"/>
              <a:t> </a:t>
            </a:r>
            <a:r>
              <a:rPr lang="es-ES_tradnl" altLang="en-US" sz="2800" b="1" dirty="0"/>
              <a:t>me gusta</a:t>
            </a:r>
          </a:p>
          <a:p>
            <a:endParaRPr lang="es-ES_tradnl" altLang="en-US" sz="2800" b="1" dirty="0"/>
          </a:p>
          <a:p>
            <a:endParaRPr lang="es-ES_tradnl" altLang="en-US" sz="2800" dirty="0"/>
          </a:p>
          <a:p>
            <a:r>
              <a:rPr lang="es-ES_tradnl" altLang="en-US" sz="2800" dirty="0" err="1"/>
              <a:t>Write</a:t>
            </a:r>
            <a:r>
              <a:rPr lang="es-ES_tradnl" altLang="en-US" sz="2800" dirty="0"/>
              <a:t> 2 </a:t>
            </a:r>
            <a:r>
              <a:rPr lang="es-ES_tradnl" altLang="en-US" sz="2800" dirty="0" err="1"/>
              <a:t>sentences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with</a:t>
            </a:r>
            <a:r>
              <a:rPr lang="es-ES_tradnl" altLang="en-US" sz="2800" dirty="0"/>
              <a:t> </a:t>
            </a:r>
            <a:r>
              <a:rPr lang="es-ES_tradnl" altLang="en-US" sz="2800" b="1" dirty="0"/>
              <a:t>me gustan</a:t>
            </a:r>
            <a:endParaRPr lang="es-ES_tradnl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5042309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s-ES_tradnl" dirty="0" smtClean="0">
                <a:solidFill>
                  <a:srgbClr val="FF0000"/>
                </a:solidFill>
              </a:rPr>
              <a:t>Repaso 	</a:t>
            </a:r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56666875"/>
              </p:ext>
            </p:extLst>
          </p:nvPr>
        </p:nvGraphicFramePr>
        <p:xfrm>
          <a:off x="76200" y="1269385"/>
          <a:ext cx="8610600" cy="432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91842"/>
                <a:gridCol w="4118758"/>
              </a:tblGrid>
              <a:tr h="670560">
                <a:tc>
                  <a:txBody>
                    <a:bodyPr/>
                    <a:lstStyle/>
                    <a:p>
                      <a:pPr algn="ctr"/>
                      <a:r>
                        <a:rPr lang="es-ES_tradnl" sz="3200" dirty="0" smtClean="0">
                          <a:solidFill>
                            <a:schemeClr val="tx1"/>
                          </a:solidFill>
                        </a:rPr>
                        <a:t>Ser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3200" dirty="0" smtClean="0">
                          <a:solidFill>
                            <a:schemeClr val="tx1"/>
                          </a:solidFill>
                        </a:rPr>
                        <a:t>Estar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420777">
                <a:tc>
                  <a:txBody>
                    <a:bodyPr/>
                    <a:lstStyle/>
                    <a:p>
                      <a:endParaRPr lang="es-ES_tradnl" dirty="0" smtClean="0"/>
                    </a:p>
                    <a:p>
                      <a:endParaRPr lang="es-ES_tradnl" dirty="0" smtClean="0"/>
                    </a:p>
                    <a:p>
                      <a:endParaRPr lang="es-ES_tradnl" dirty="0" smtClean="0"/>
                    </a:p>
                    <a:p>
                      <a:endParaRPr lang="es-ES_tradnl" dirty="0" smtClean="0"/>
                    </a:p>
                    <a:p>
                      <a:endParaRPr lang="es-ES_tradnl" dirty="0" smtClean="0"/>
                    </a:p>
                    <a:p>
                      <a:endParaRPr lang="es-ES_tradnl" dirty="0" smtClean="0"/>
                    </a:p>
                    <a:p>
                      <a:endParaRPr lang="es-ES_tradnl" dirty="0" smtClean="0"/>
                    </a:p>
                    <a:p>
                      <a:endParaRPr lang="es-ES_tradnl" dirty="0" smtClean="0"/>
                    </a:p>
                    <a:p>
                      <a:endParaRPr lang="es-ES_tradnl" dirty="0" smtClean="0"/>
                    </a:p>
                    <a:p>
                      <a:endParaRPr lang="es-ES_tradnl" dirty="0" smtClean="0"/>
                    </a:p>
                    <a:p>
                      <a:endParaRPr lang="es-ES_tradnl" dirty="0" smtClean="0"/>
                    </a:p>
                    <a:p>
                      <a:endParaRPr lang="es-ES_tradnl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64229B-507F-40DE-B8A7-B642FAC0EBF6}" type="slidenum">
              <a:rPr lang="en-US" altLang="en-US" smtClean="0">
                <a:solidFill>
                  <a:srgbClr val="000000"/>
                </a:solidFill>
              </a:rPr>
              <a:pPr>
                <a:defRPr/>
              </a:pPr>
              <a:t>2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217227" y="708818"/>
            <a:ext cx="8621973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s-ES_tradnl" kern="0" dirty="0" err="1" smtClean="0"/>
              <a:t>When</a:t>
            </a:r>
            <a:r>
              <a:rPr lang="es-ES_tradnl" kern="0" dirty="0" smtClean="0"/>
              <a:t> do </a:t>
            </a:r>
            <a:r>
              <a:rPr lang="es-ES_tradnl" kern="0" dirty="0" err="1" smtClean="0"/>
              <a:t>we</a:t>
            </a:r>
            <a:r>
              <a:rPr lang="es-ES_tradnl" kern="0" dirty="0" smtClean="0"/>
              <a:t> use….?</a:t>
            </a:r>
          </a:p>
          <a:p>
            <a:endParaRPr lang="es-ES_tradnl" kern="0" dirty="0"/>
          </a:p>
          <a:p>
            <a:endParaRPr lang="es-ES_tradnl" kern="0" dirty="0" smtClean="0"/>
          </a:p>
          <a:p>
            <a:endParaRPr lang="es-ES_tradnl" kern="0" dirty="0"/>
          </a:p>
          <a:p>
            <a:endParaRPr lang="es-ES_tradnl" kern="0" dirty="0" smtClean="0"/>
          </a:p>
          <a:p>
            <a:endParaRPr lang="es-ES_tradnl" kern="0" dirty="0"/>
          </a:p>
          <a:p>
            <a:endParaRPr lang="es-ES_tradnl" kern="0" dirty="0" smtClean="0"/>
          </a:p>
          <a:p>
            <a:endParaRPr lang="es-ES_tradnl" kern="0" dirty="0"/>
          </a:p>
          <a:p>
            <a:r>
              <a:rPr lang="es-ES_tradnl" kern="0" dirty="0" err="1" smtClean="0"/>
              <a:t>Write</a:t>
            </a:r>
            <a:r>
              <a:rPr lang="es-ES_tradnl" kern="0" dirty="0" smtClean="0"/>
              <a:t> </a:t>
            </a:r>
            <a:r>
              <a:rPr lang="es-ES_tradnl" kern="0" dirty="0" err="1" smtClean="0"/>
              <a:t>one</a:t>
            </a:r>
            <a:r>
              <a:rPr lang="es-ES_tradnl" kern="0" dirty="0" smtClean="0"/>
              <a:t> original </a:t>
            </a:r>
            <a:r>
              <a:rPr lang="es-ES_tradnl" kern="0" dirty="0" err="1" smtClean="0"/>
              <a:t>sentence</a:t>
            </a:r>
            <a:r>
              <a:rPr lang="es-ES_tradnl" kern="0" dirty="0" smtClean="0"/>
              <a:t> </a:t>
            </a:r>
            <a:r>
              <a:rPr lang="es-ES_tradnl" kern="0" dirty="0" err="1" smtClean="0"/>
              <a:t>with</a:t>
            </a:r>
            <a:r>
              <a:rPr lang="es-ES_tradnl" kern="0" dirty="0" smtClean="0"/>
              <a:t> </a:t>
            </a:r>
            <a:r>
              <a:rPr lang="es-ES_tradnl" kern="0" dirty="0" err="1" smtClean="0"/>
              <a:t>each</a:t>
            </a:r>
            <a:r>
              <a:rPr lang="es-ES_tradnl" kern="0" dirty="0" smtClean="0"/>
              <a:t> </a:t>
            </a:r>
            <a:r>
              <a:rPr lang="es-ES_tradnl" kern="0" dirty="0" err="1" smtClean="0"/>
              <a:t>reason</a:t>
            </a:r>
            <a:r>
              <a:rPr lang="es-ES_tradnl" kern="0" dirty="0" smtClean="0"/>
              <a:t> </a:t>
            </a:r>
            <a:r>
              <a:rPr lang="es-ES_tradnl" kern="0" dirty="0" err="1" smtClean="0"/>
              <a:t>for</a:t>
            </a:r>
            <a:r>
              <a:rPr lang="es-ES_tradnl" kern="0" dirty="0" smtClean="0"/>
              <a:t> </a:t>
            </a:r>
            <a:r>
              <a:rPr lang="es-ES_tradnl" kern="0" dirty="0" err="1" smtClean="0"/>
              <a:t>both</a:t>
            </a:r>
            <a:r>
              <a:rPr lang="es-ES_tradnl" kern="0" dirty="0" smtClean="0"/>
              <a:t> SER and ESTAR. (10 total)</a:t>
            </a:r>
            <a:endParaRPr lang="en-US" kern="0" dirty="0" smtClean="0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762000" y="2057400"/>
            <a:ext cx="331597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 err="1" smtClean="0">
                <a:solidFill>
                  <a:srgbClr val="0000FF"/>
                </a:solidFill>
              </a:rPr>
              <a:t>Trait</a:t>
            </a:r>
            <a:r>
              <a:rPr lang="es-ES_tradnl" altLang="en-US" sz="2400" b="1" dirty="0" smtClean="0">
                <a:solidFill>
                  <a:srgbClr val="0000FF"/>
                </a:solidFill>
              </a:rPr>
              <a:t> </a:t>
            </a:r>
            <a:r>
              <a:rPr lang="es-ES_tradnl" altLang="en-US" sz="2400" b="1" dirty="0" err="1" smtClean="0">
                <a:solidFill>
                  <a:srgbClr val="0000FF"/>
                </a:solidFill>
              </a:rPr>
              <a:t>or</a:t>
            </a:r>
            <a:r>
              <a:rPr lang="es-ES_tradnl" altLang="en-US" sz="2400" b="1" dirty="0" smtClean="0">
                <a:solidFill>
                  <a:srgbClr val="0000FF"/>
                </a:solidFill>
              </a:rPr>
              <a:t> </a:t>
            </a:r>
            <a:r>
              <a:rPr lang="es-ES_tradnl" altLang="en-US" sz="2400" b="1" dirty="0" err="1" smtClean="0">
                <a:solidFill>
                  <a:srgbClr val="0000FF"/>
                </a:solidFill>
              </a:rPr>
              <a:t>characteristic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798828" y="2510135"/>
            <a:ext cx="108876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 err="1" smtClean="0">
                <a:solidFill>
                  <a:srgbClr val="0000FF"/>
                </a:solidFill>
              </a:rPr>
              <a:t>Origin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762000" y="2971800"/>
            <a:ext cx="174118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Date / time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762000" y="3537802"/>
            <a:ext cx="189507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 err="1" smtClean="0">
                <a:solidFill>
                  <a:srgbClr val="0000FF"/>
                </a:solidFill>
              </a:rPr>
              <a:t>Possession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798828" y="4034135"/>
            <a:ext cx="102303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 err="1" smtClean="0">
                <a:solidFill>
                  <a:srgbClr val="0000FF"/>
                </a:solidFill>
              </a:rPr>
              <a:t>Event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762000" y="4508310"/>
            <a:ext cx="134844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Material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5990602" y="1976735"/>
            <a:ext cx="126028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 err="1" smtClean="0">
                <a:solidFill>
                  <a:srgbClr val="0000FF"/>
                </a:solidFill>
              </a:rPr>
              <a:t>Feeling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5181600" y="2505670"/>
            <a:ext cx="322036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 err="1" smtClean="0">
                <a:solidFill>
                  <a:srgbClr val="0000FF"/>
                </a:solidFill>
              </a:rPr>
              <a:t>Temporary</a:t>
            </a:r>
            <a:r>
              <a:rPr lang="es-ES_tradnl" altLang="en-US" sz="2400" b="1" dirty="0" smtClean="0">
                <a:solidFill>
                  <a:srgbClr val="0000FF"/>
                </a:solidFill>
              </a:rPr>
              <a:t> </a:t>
            </a:r>
            <a:r>
              <a:rPr lang="es-ES_tradnl" altLang="en-US" sz="2400" b="1" dirty="0" err="1" smtClean="0">
                <a:solidFill>
                  <a:srgbClr val="0000FF"/>
                </a:solidFill>
              </a:rPr>
              <a:t>condition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5888009" y="3039070"/>
            <a:ext cx="136287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 err="1" smtClean="0">
                <a:solidFill>
                  <a:srgbClr val="0000FF"/>
                </a:solidFill>
              </a:rPr>
              <a:t>location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20" name="Text Box 5"/>
          <p:cNvSpPr txBox="1">
            <a:spLocks noChangeArrowheads="1"/>
          </p:cNvSpPr>
          <p:nvPr/>
        </p:nvSpPr>
        <p:spPr bwMode="auto">
          <a:xfrm>
            <a:off x="5896132" y="3731567"/>
            <a:ext cx="134286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i="1" dirty="0" err="1" smtClean="0">
                <a:solidFill>
                  <a:srgbClr val="0000FF"/>
                </a:solidFill>
              </a:rPr>
              <a:t>Weather</a:t>
            </a:r>
            <a:endParaRPr lang="es-ES_tradnl" altLang="en-US" sz="2400" i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37190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000">
                <a:solidFill>
                  <a:srgbClr val="FF0000"/>
                </a:solidFill>
              </a:rPr>
              <a:t>Los pronombres </a:t>
            </a:r>
            <a:r>
              <a:rPr lang="en-US" altLang="en-US" sz="4000" b="1">
                <a:solidFill>
                  <a:srgbClr val="FF0000"/>
                </a:solidFill>
              </a:rPr>
              <a:t>me, te, nos</a:t>
            </a:r>
            <a:r>
              <a:rPr lang="en-US" altLang="en-US" sz="4000">
                <a:solidFill>
                  <a:srgbClr val="FF0000"/>
                </a:solidFill>
              </a:rPr>
              <a:t/>
            </a:r>
            <a:br>
              <a:rPr lang="en-US" altLang="en-US" sz="4000">
                <a:solidFill>
                  <a:srgbClr val="FF0000"/>
                </a:solidFill>
              </a:rPr>
            </a:br>
            <a:r>
              <a:rPr lang="en-US" altLang="en-US" sz="3200">
                <a:solidFill>
                  <a:schemeClr val="accent2"/>
                </a:solidFill>
              </a:rPr>
              <a:t>(telling what happens to whom)</a:t>
            </a:r>
            <a:endParaRPr lang="en-US" altLang="en-US" sz="4000">
              <a:solidFill>
                <a:srgbClr val="FF0000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50292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/>
              <a:t>We already learned the pronouns </a:t>
            </a:r>
            <a:r>
              <a:rPr lang="en-US" altLang="en-US" b="1"/>
              <a:t>me, te </a:t>
            </a:r>
            <a:r>
              <a:rPr lang="es-ES_tradnl" altLang="en-US"/>
              <a:t>and </a:t>
            </a:r>
            <a:r>
              <a:rPr lang="es-ES_tradnl" altLang="en-US" b="1"/>
              <a:t>nos</a:t>
            </a:r>
            <a:r>
              <a:rPr lang="es-ES_tradnl" altLang="en-US"/>
              <a:t>. Do you remember with what verbs and/or expressions?</a:t>
            </a:r>
          </a:p>
          <a:p>
            <a:pPr marL="609600" indent="-609600" algn="ctr">
              <a:lnSpc>
                <a:spcPct val="90000"/>
              </a:lnSpc>
              <a:buFontTx/>
              <a:buNone/>
            </a:pPr>
            <a:r>
              <a:rPr lang="es-ES_tradnl" altLang="en-US"/>
              <a:t>Interesar</a:t>
            </a:r>
          </a:p>
          <a:p>
            <a:pPr marL="609600" indent="-609600" algn="ctr">
              <a:lnSpc>
                <a:spcPct val="90000"/>
              </a:lnSpc>
              <a:buFontTx/>
              <a:buChar char="-"/>
            </a:pPr>
            <a:r>
              <a:rPr lang="es-ES_tradnl" altLang="en-US">
                <a:solidFill>
                  <a:srgbClr val="008000"/>
                </a:solidFill>
              </a:rPr>
              <a:t>Me interesa el arte.</a:t>
            </a:r>
          </a:p>
          <a:p>
            <a:pPr marL="609600" indent="-609600" algn="ctr">
              <a:lnSpc>
                <a:spcPct val="90000"/>
              </a:lnSpc>
              <a:buFontTx/>
              <a:buChar char="-"/>
            </a:pPr>
            <a:r>
              <a:rPr lang="es-ES_tradnl" altLang="en-US">
                <a:solidFill>
                  <a:srgbClr val="008000"/>
                </a:solidFill>
              </a:rPr>
              <a:t>¿te interesan las matemáticas?</a:t>
            </a:r>
          </a:p>
          <a:p>
            <a:pPr marL="609600" indent="-609600" algn="ctr">
              <a:lnSpc>
                <a:spcPct val="90000"/>
              </a:lnSpc>
              <a:buFontTx/>
              <a:buNone/>
            </a:pPr>
            <a:r>
              <a:rPr lang="es-ES_tradnl" altLang="en-US"/>
              <a:t>Aburrir</a:t>
            </a:r>
          </a:p>
          <a:p>
            <a:pPr marL="609600" indent="-609600" algn="ctr">
              <a:lnSpc>
                <a:spcPct val="90000"/>
              </a:lnSpc>
              <a:buFontTx/>
              <a:buNone/>
            </a:pPr>
            <a:r>
              <a:rPr lang="es-ES_tradnl" altLang="en-US">
                <a:solidFill>
                  <a:srgbClr val="CC00CC"/>
                </a:solidFill>
              </a:rPr>
              <a:t>-La clase de historia nos aburre.</a:t>
            </a:r>
          </a:p>
          <a:p>
            <a:pPr marL="609600" indent="-609600" algn="ctr">
              <a:lnSpc>
                <a:spcPct val="90000"/>
              </a:lnSpc>
              <a:buFontTx/>
              <a:buNone/>
            </a:pPr>
            <a:r>
              <a:rPr lang="es-ES_tradnl" altLang="en-US">
                <a:solidFill>
                  <a:srgbClr val="CC00CC"/>
                </a:solidFill>
              </a:rPr>
              <a:t>-Me aburre el béisbol en la televisión.</a:t>
            </a:r>
          </a:p>
        </p:txBody>
      </p:sp>
    </p:spTree>
    <p:extLst>
      <p:ext uri="{BB962C8B-B14F-4D97-AF65-F5344CB8AC3E}">
        <p14:creationId xmlns:p14="http://schemas.microsoft.com/office/powerpoint/2010/main" val="40867986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304800"/>
            <a:ext cx="9144000" cy="65532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AutoNum type="arabicPeriod" startAt="2"/>
            </a:pPr>
            <a:r>
              <a:rPr lang="en-US" altLang="en-US" sz="2800" b="1"/>
              <a:t>Me, te</a:t>
            </a:r>
            <a:r>
              <a:rPr lang="en-US" altLang="en-US" sz="2800"/>
              <a:t> and </a:t>
            </a:r>
            <a:r>
              <a:rPr lang="en-US" altLang="en-US" sz="2800" b="1"/>
              <a:t>nos</a:t>
            </a:r>
            <a:r>
              <a:rPr lang="en-US" altLang="en-US" sz="2800"/>
              <a:t> are called </a:t>
            </a:r>
            <a:r>
              <a:rPr lang="en-US" altLang="en-US" sz="2800" b="1"/>
              <a:t>“object pronouns” </a:t>
            </a:r>
            <a:r>
              <a:rPr lang="en-US" altLang="en-US" sz="2800"/>
              <a:t>The object pronoun is placed right </a:t>
            </a:r>
            <a:r>
              <a:rPr lang="en-US" altLang="en-US" sz="2800" u="sng"/>
              <a:t>before</a:t>
            </a:r>
            <a:r>
              <a:rPr lang="en-US" altLang="en-US" sz="2800"/>
              <a:t> the verb. 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en-US" sz="2800" i="1"/>
              <a:t>Por ejemplo:</a:t>
            </a:r>
          </a:p>
          <a:p>
            <a:pPr marL="609600" indent="-609600" algn="ctr">
              <a:lnSpc>
                <a:spcPct val="90000"/>
              </a:lnSpc>
              <a:buFontTx/>
              <a:buNone/>
            </a:pPr>
            <a:r>
              <a:rPr lang="es-ES_tradnl" altLang="en-US" sz="2800">
                <a:solidFill>
                  <a:srgbClr val="0000FF"/>
                </a:solidFill>
              </a:rPr>
              <a:t>a</a:t>
            </a:r>
            <a:r>
              <a:rPr lang="es-ES_tradnl" altLang="en-US" sz="2800" i="1">
                <a:solidFill>
                  <a:srgbClr val="0000FF"/>
                </a:solidFill>
              </a:rPr>
              <a:t>-</a:t>
            </a:r>
            <a:r>
              <a:rPr lang="es-ES_tradnl" altLang="en-US" sz="2800">
                <a:solidFill>
                  <a:srgbClr val="0000FF"/>
                </a:solidFill>
              </a:rPr>
              <a:t>El medico </a:t>
            </a:r>
            <a:r>
              <a:rPr lang="es-ES_tradnl" altLang="en-US" sz="2800" b="1">
                <a:solidFill>
                  <a:srgbClr val="0000FF"/>
                </a:solidFill>
              </a:rPr>
              <a:t>me </a:t>
            </a:r>
            <a:r>
              <a:rPr lang="es-ES_tradnl" altLang="en-US" sz="2800">
                <a:solidFill>
                  <a:srgbClr val="0000FF"/>
                </a:solidFill>
              </a:rPr>
              <a:t>examina.</a:t>
            </a:r>
          </a:p>
          <a:p>
            <a:pPr marL="609600" indent="-609600" algn="ctr">
              <a:lnSpc>
                <a:spcPct val="90000"/>
              </a:lnSpc>
              <a:buFontTx/>
              <a:buNone/>
            </a:pPr>
            <a:r>
              <a:rPr lang="es-ES_tradnl" altLang="en-US" sz="2800">
                <a:solidFill>
                  <a:srgbClr val="0000FF"/>
                </a:solidFill>
              </a:rPr>
              <a:t>b-La farmacéutica </a:t>
            </a:r>
            <a:r>
              <a:rPr lang="es-ES_tradnl" altLang="en-US" sz="2800" b="1">
                <a:solidFill>
                  <a:srgbClr val="0000FF"/>
                </a:solidFill>
              </a:rPr>
              <a:t>te</a:t>
            </a:r>
            <a:r>
              <a:rPr lang="es-ES_tradnl" altLang="en-US" sz="2800">
                <a:solidFill>
                  <a:srgbClr val="0000FF"/>
                </a:solidFill>
              </a:rPr>
              <a:t> vende la receta.</a:t>
            </a:r>
          </a:p>
          <a:p>
            <a:pPr marL="609600" indent="-609600" algn="ctr">
              <a:lnSpc>
                <a:spcPct val="90000"/>
              </a:lnSpc>
              <a:buFontTx/>
              <a:buNone/>
            </a:pPr>
            <a:r>
              <a:rPr lang="es-ES_tradnl" altLang="en-US" sz="2800">
                <a:solidFill>
                  <a:srgbClr val="0000FF"/>
                </a:solidFill>
              </a:rPr>
              <a:t>c-La profesora </a:t>
            </a:r>
            <a:r>
              <a:rPr lang="es-ES_tradnl" altLang="en-US" sz="2800" b="1">
                <a:solidFill>
                  <a:srgbClr val="0000FF"/>
                </a:solidFill>
              </a:rPr>
              <a:t>nos</a:t>
            </a:r>
            <a:r>
              <a:rPr lang="es-ES_tradnl" altLang="en-US" sz="2800">
                <a:solidFill>
                  <a:srgbClr val="0000FF"/>
                </a:solidFill>
              </a:rPr>
              <a:t> da un examen.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en-US" sz="2800"/>
              <a:t>The object pronouns tell us who is receiving the action of the verb. So…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en-US" sz="2800">
                <a:solidFill>
                  <a:srgbClr val="FF3300"/>
                </a:solidFill>
              </a:rPr>
              <a:t>a-The doctor examines </a:t>
            </a:r>
            <a:r>
              <a:rPr lang="en-US" altLang="en-US" sz="2800" b="1">
                <a:solidFill>
                  <a:srgbClr val="FF3300"/>
                </a:solidFill>
              </a:rPr>
              <a:t>me.</a:t>
            </a:r>
            <a:endParaRPr lang="en-US" altLang="en-US" sz="2800">
              <a:solidFill>
                <a:srgbClr val="FF3300"/>
              </a:solidFill>
            </a:endParaRP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en-US" sz="2800">
                <a:solidFill>
                  <a:srgbClr val="FF3300"/>
                </a:solidFill>
              </a:rPr>
              <a:t>b-The pharmacist sells </a:t>
            </a:r>
            <a:r>
              <a:rPr lang="en-US" altLang="en-US" sz="2800" b="1">
                <a:solidFill>
                  <a:srgbClr val="FF3300"/>
                </a:solidFill>
              </a:rPr>
              <a:t>you</a:t>
            </a:r>
            <a:r>
              <a:rPr lang="en-US" altLang="en-US" sz="2800">
                <a:solidFill>
                  <a:srgbClr val="FF3300"/>
                </a:solidFill>
              </a:rPr>
              <a:t> the prescription.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en-US" sz="2800">
                <a:solidFill>
                  <a:srgbClr val="FF3300"/>
                </a:solidFill>
              </a:rPr>
              <a:t>c-The teacher gives </a:t>
            </a:r>
            <a:r>
              <a:rPr lang="en-US" altLang="en-US" sz="2800" b="1">
                <a:solidFill>
                  <a:srgbClr val="FF3300"/>
                </a:solidFill>
              </a:rPr>
              <a:t>us </a:t>
            </a:r>
            <a:r>
              <a:rPr lang="en-US" altLang="en-US" sz="2800">
                <a:solidFill>
                  <a:srgbClr val="FF3300"/>
                </a:solidFill>
              </a:rPr>
              <a:t>an exam.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en-US" sz="2800"/>
              <a:t>To make it negative, you add the </a:t>
            </a:r>
            <a:r>
              <a:rPr lang="en-US" altLang="en-US" sz="2800" b="1"/>
              <a:t>no</a:t>
            </a:r>
            <a:r>
              <a:rPr lang="en-US" altLang="en-US" sz="2800"/>
              <a:t> in front of the 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en-US" sz="2800"/>
              <a:t>“object pronoun”.</a:t>
            </a:r>
          </a:p>
          <a:p>
            <a:pPr marL="609600" indent="-609600" algn="ctr">
              <a:lnSpc>
                <a:spcPct val="90000"/>
              </a:lnSpc>
              <a:buFontTx/>
              <a:buNone/>
            </a:pPr>
            <a:r>
              <a:rPr lang="en-US" altLang="en-US" sz="2800">
                <a:solidFill>
                  <a:srgbClr val="CC00CC"/>
                </a:solidFill>
              </a:rPr>
              <a:t>El estudiante </a:t>
            </a:r>
            <a:r>
              <a:rPr lang="en-US" altLang="en-US" sz="2800" b="1">
                <a:solidFill>
                  <a:srgbClr val="CC00CC"/>
                </a:solidFill>
              </a:rPr>
              <a:t>no</a:t>
            </a:r>
            <a:r>
              <a:rPr lang="en-US" altLang="en-US" sz="2800">
                <a:solidFill>
                  <a:srgbClr val="CC00CC"/>
                </a:solidFill>
              </a:rPr>
              <a:t> me escucha.</a:t>
            </a:r>
          </a:p>
        </p:txBody>
      </p:sp>
    </p:spTree>
    <p:extLst>
      <p:ext uri="{BB962C8B-B14F-4D97-AF65-F5344CB8AC3E}">
        <p14:creationId xmlns:p14="http://schemas.microsoft.com/office/powerpoint/2010/main" val="11049627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960438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Practica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990600"/>
            <a:ext cx="8991600" cy="55626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s-ES_tradnl" altLang="en-US"/>
              <a:t>I- Make each sentence negative. Follow the model.</a:t>
            </a:r>
          </a:p>
          <a:p>
            <a:pPr marL="609600" indent="-609600">
              <a:buFontTx/>
              <a:buNone/>
            </a:pPr>
            <a:r>
              <a:rPr lang="es-ES_tradnl" altLang="en-US" b="1"/>
              <a:t>Mis amigos me ven.</a:t>
            </a:r>
            <a:r>
              <a:rPr lang="es-ES_tradnl" altLang="en-US"/>
              <a:t>    </a:t>
            </a:r>
            <a:r>
              <a:rPr lang="es-ES_tradnl" altLang="en-US" b="1">
                <a:solidFill>
                  <a:srgbClr val="0000FF"/>
                </a:solidFill>
              </a:rPr>
              <a:t>Mis amigos no me ven.</a:t>
            </a:r>
          </a:p>
          <a:p>
            <a:pPr marL="609600" indent="-609600">
              <a:buFontTx/>
              <a:buNone/>
            </a:pPr>
            <a:endParaRPr lang="es-ES_tradnl" altLang="en-US" b="1">
              <a:solidFill>
                <a:srgbClr val="0000FF"/>
              </a:solidFill>
            </a:endParaRPr>
          </a:p>
          <a:p>
            <a:pPr marL="990600" lvl="1" indent="-533400">
              <a:buFontTx/>
              <a:buAutoNum type="arabicPeriod"/>
            </a:pPr>
            <a:r>
              <a:rPr lang="es-ES_tradnl" altLang="en-US"/>
              <a:t>El profesor nos habla.</a:t>
            </a:r>
          </a:p>
          <a:p>
            <a:pPr marL="990600" lvl="1" indent="-533400">
              <a:buFontTx/>
              <a:buAutoNum type="arabicPeriod"/>
            </a:pPr>
            <a:r>
              <a:rPr lang="es-ES_tradnl" altLang="en-US"/>
              <a:t>Yo te doy los CD.</a:t>
            </a:r>
          </a:p>
          <a:p>
            <a:pPr marL="990600" lvl="1" indent="-533400">
              <a:buFontTx/>
              <a:buAutoNum type="arabicPeriod"/>
            </a:pPr>
            <a:r>
              <a:rPr lang="es-ES_tradnl" altLang="en-US"/>
              <a:t>¿Quién me comprende?</a:t>
            </a:r>
          </a:p>
          <a:p>
            <a:pPr marL="990600" lvl="1" indent="-533400">
              <a:buFontTx/>
              <a:buAutoNum type="arabicPeriod"/>
            </a:pPr>
            <a:r>
              <a:rPr lang="es-ES_tradnl" altLang="en-US"/>
              <a:t>Él me escucha.</a:t>
            </a:r>
          </a:p>
          <a:p>
            <a:pPr marL="990600" lvl="1" indent="-533400">
              <a:buFontTx/>
              <a:buAutoNum type="arabicPeriod"/>
            </a:pPr>
            <a:r>
              <a:rPr lang="es-ES_tradnl" altLang="en-US"/>
              <a:t>Ellos nos dicen la verdad.</a:t>
            </a:r>
          </a:p>
        </p:txBody>
      </p:sp>
    </p:spTree>
    <p:extLst>
      <p:ext uri="{BB962C8B-B14F-4D97-AF65-F5344CB8AC3E}">
        <p14:creationId xmlns:p14="http://schemas.microsoft.com/office/powerpoint/2010/main" val="14345385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304800"/>
            <a:ext cx="9144000" cy="5821363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dirty="0"/>
              <a:t>II- </a:t>
            </a:r>
            <a:r>
              <a:rPr lang="es-ES_tradnl" altLang="en-US" dirty="0" err="1"/>
              <a:t>Rewrite</a:t>
            </a:r>
            <a:r>
              <a:rPr lang="es-ES_tradnl" altLang="en-US" dirty="0"/>
              <a:t> </a:t>
            </a:r>
            <a:r>
              <a:rPr lang="es-ES_tradnl" altLang="en-US" dirty="0" err="1"/>
              <a:t>each</a:t>
            </a:r>
            <a:r>
              <a:rPr lang="es-ES_tradnl" altLang="en-US" dirty="0"/>
              <a:t> </a:t>
            </a:r>
            <a:r>
              <a:rPr lang="es-ES_tradnl" altLang="en-US" dirty="0" err="1"/>
              <a:t>statement</a:t>
            </a:r>
            <a:r>
              <a:rPr lang="es-ES_tradnl" altLang="en-US" dirty="0"/>
              <a:t> as a </a:t>
            </a:r>
            <a:r>
              <a:rPr lang="es-ES_tradnl" altLang="en-US" dirty="0" err="1"/>
              <a:t>question</a:t>
            </a:r>
            <a:r>
              <a:rPr lang="es-ES_tradnl" altLang="en-US" dirty="0"/>
              <a:t>. </a:t>
            </a:r>
            <a:r>
              <a:rPr lang="es-ES_tradnl" altLang="en-US" dirty="0" err="1"/>
              <a:t>Follow</a:t>
            </a:r>
            <a:r>
              <a:rPr lang="es-ES_tradnl" altLang="en-US" dirty="0"/>
              <a:t> </a:t>
            </a:r>
            <a:r>
              <a:rPr lang="es-ES_tradnl" altLang="en-US" dirty="0" err="1"/>
              <a:t>the</a:t>
            </a:r>
            <a:r>
              <a:rPr lang="es-ES_tradnl" altLang="en-US" dirty="0"/>
              <a:t> </a:t>
            </a:r>
            <a:r>
              <a:rPr lang="es-ES_tradnl" altLang="en-US" dirty="0" err="1"/>
              <a:t>model</a:t>
            </a:r>
            <a:r>
              <a:rPr lang="es-ES_tradnl" altLang="en-US" dirty="0"/>
              <a:t>.</a:t>
            </a:r>
            <a:r>
              <a:rPr lang="es-ES_tradnl" altLang="en-US" i="1" dirty="0"/>
              <a:t> </a:t>
            </a:r>
            <a:r>
              <a:rPr lang="es-ES_tradnl" altLang="en-US" i="1" dirty="0" err="1"/>
              <a:t>Hint</a:t>
            </a:r>
            <a:r>
              <a:rPr lang="es-ES_tradnl" altLang="en-US" i="1" dirty="0"/>
              <a:t>: </a:t>
            </a:r>
            <a:r>
              <a:rPr lang="es-ES_tradnl" altLang="en-US" i="1" dirty="0" err="1"/>
              <a:t>put</a:t>
            </a:r>
            <a:r>
              <a:rPr lang="es-ES_tradnl" altLang="en-US" i="1" dirty="0"/>
              <a:t> </a:t>
            </a:r>
            <a:r>
              <a:rPr lang="es-ES_tradnl" altLang="en-US" i="1" dirty="0" err="1"/>
              <a:t>the</a:t>
            </a:r>
            <a:r>
              <a:rPr lang="es-ES_tradnl" altLang="en-US" i="1" dirty="0"/>
              <a:t> </a:t>
            </a:r>
            <a:r>
              <a:rPr lang="es-ES_tradnl" altLang="en-US" b="1" i="1" dirty="0" err="1">
                <a:solidFill>
                  <a:srgbClr val="CC00CC"/>
                </a:solidFill>
              </a:rPr>
              <a:t>S</a:t>
            </a:r>
            <a:r>
              <a:rPr lang="es-ES_tradnl" altLang="en-US" i="1" dirty="0" err="1"/>
              <a:t>ubject</a:t>
            </a:r>
            <a:r>
              <a:rPr lang="es-ES_tradnl" altLang="en-US" i="1" dirty="0"/>
              <a:t> </a:t>
            </a:r>
            <a:r>
              <a:rPr lang="es-ES_tradnl" altLang="en-US" b="1" i="1" dirty="0" err="1">
                <a:solidFill>
                  <a:srgbClr val="CC00CC"/>
                </a:solidFill>
              </a:rPr>
              <a:t>P</a:t>
            </a:r>
            <a:r>
              <a:rPr lang="es-ES_tradnl" altLang="en-US" i="1" dirty="0" err="1"/>
              <a:t>ronoun</a:t>
            </a:r>
            <a:r>
              <a:rPr lang="es-ES_tradnl" altLang="en-US" i="1" dirty="0"/>
              <a:t> in </a:t>
            </a:r>
            <a:r>
              <a:rPr lang="es-ES_tradnl" altLang="en-US" i="1" dirty="0" err="1"/>
              <a:t>front</a:t>
            </a:r>
            <a:r>
              <a:rPr lang="es-ES_tradnl" altLang="en-US" i="1" dirty="0"/>
              <a:t> of </a:t>
            </a:r>
            <a:r>
              <a:rPr lang="es-ES_tradnl" altLang="en-US" i="1" dirty="0" err="1"/>
              <a:t>the</a:t>
            </a:r>
            <a:r>
              <a:rPr lang="es-ES_tradnl" altLang="en-US" i="1" dirty="0"/>
              <a:t> </a:t>
            </a:r>
            <a:r>
              <a:rPr lang="es-ES_tradnl" altLang="en-US" i="1" dirty="0" err="1"/>
              <a:t>Verb</a:t>
            </a:r>
            <a:r>
              <a:rPr lang="es-ES_tradnl" altLang="en-US" i="1" dirty="0"/>
              <a:t>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b="1" dirty="0"/>
              <a:t>   Ellos nos comprenden</a:t>
            </a:r>
            <a:r>
              <a:rPr lang="es-ES_tradnl" altLang="en-US" sz="2800" dirty="0"/>
              <a:t>  =    </a:t>
            </a:r>
            <a:r>
              <a:rPr lang="es-ES_tradnl" altLang="en-US" sz="2800" dirty="0">
                <a:solidFill>
                  <a:srgbClr val="0000FF"/>
                </a:solidFill>
              </a:rPr>
              <a:t>¿Nos comprenden ellos?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endParaRPr lang="es-ES_tradnl" altLang="en-US" sz="2800" dirty="0">
              <a:solidFill>
                <a:srgbClr val="0000FF"/>
              </a:solidFill>
            </a:endParaRP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Uds. me ayudan mañana.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Tú nos visitas en el hospital.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es-ES_tradnl" altLang="en-US" sz="2800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Yo te doy la cita.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Ellas me saludan en español.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es-ES_tradnl" altLang="en-US" sz="2800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Ellos nos escuchan.</a:t>
            </a:r>
          </a:p>
        </p:txBody>
      </p:sp>
      <p:sp>
        <p:nvSpPr>
          <p:cNvPr id="13321" name="Oval 9"/>
          <p:cNvSpPr>
            <a:spLocks noChangeArrowheads="1"/>
          </p:cNvSpPr>
          <p:nvPr/>
        </p:nvSpPr>
        <p:spPr bwMode="auto">
          <a:xfrm>
            <a:off x="304800" y="1676400"/>
            <a:ext cx="990600" cy="533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22" name="Line 10"/>
          <p:cNvSpPr>
            <a:spLocks noChangeShapeType="1"/>
          </p:cNvSpPr>
          <p:nvPr/>
        </p:nvSpPr>
        <p:spPr bwMode="auto">
          <a:xfrm flipV="1">
            <a:off x="3657600" y="2057400"/>
            <a:ext cx="7620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23" name="Line 11"/>
          <p:cNvSpPr>
            <a:spLocks noChangeShapeType="1"/>
          </p:cNvSpPr>
          <p:nvPr/>
        </p:nvSpPr>
        <p:spPr bwMode="auto">
          <a:xfrm>
            <a:off x="1066800" y="2133600"/>
            <a:ext cx="25908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25" name="Text Box 13"/>
          <p:cNvSpPr txBox="1">
            <a:spLocks noChangeArrowheads="1"/>
          </p:cNvSpPr>
          <p:nvPr/>
        </p:nvSpPr>
        <p:spPr bwMode="auto">
          <a:xfrm>
            <a:off x="6572250" y="2057400"/>
            <a:ext cx="6667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/>
              <a:t>verb</a:t>
            </a:r>
          </a:p>
        </p:txBody>
      </p:sp>
      <p:sp>
        <p:nvSpPr>
          <p:cNvPr id="13326" name="Line 14"/>
          <p:cNvSpPr>
            <a:spLocks noChangeShapeType="1"/>
          </p:cNvSpPr>
          <p:nvPr/>
        </p:nvSpPr>
        <p:spPr bwMode="auto">
          <a:xfrm>
            <a:off x="5943600" y="21336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27" name="Oval 15"/>
          <p:cNvSpPr>
            <a:spLocks noChangeArrowheads="1"/>
          </p:cNvSpPr>
          <p:nvPr/>
        </p:nvSpPr>
        <p:spPr bwMode="auto">
          <a:xfrm>
            <a:off x="8001000" y="1600200"/>
            <a:ext cx="762000" cy="762000"/>
          </a:xfrm>
          <a:prstGeom prst="ellipse">
            <a:avLst/>
          </a:prstGeom>
          <a:noFill/>
          <a:ln w="19050">
            <a:solidFill>
              <a:srgbClr val="CC00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28" name="Text Box 16"/>
          <p:cNvSpPr txBox="1">
            <a:spLocks noChangeArrowheads="1"/>
          </p:cNvSpPr>
          <p:nvPr/>
        </p:nvSpPr>
        <p:spPr bwMode="auto">
          <a:xfrm>
            <a:off x="8147050" y="2362200"/>
            <a:ext cx="6159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olidFill>
                  <a:srgbClr val="CC00CC"/>
                </a:solidFill>
              </a:rPr>
              <a:t>S.P.</a:t>
            </a:r>
          </a:p>
        </p:txBody>
      </p:sp>
    </p:spTree>
    <p:extLst>
      <p:ext uri="{BB962C8B-B14F-4D97-AF65-F5344CB8AC3E}">
        <p14:creationId xmlns:p14="http://schemas.microsoft.com/office/powerpoint/2010/main" val="15148839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smtClean="0">
                <a:solidFill>
                  <a:srgbClr val="FF0000"/>
                </a:solidFill>
              </a:rPr>
              <a:t># 74b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TEXTBOOK:</a:t>
            </a:r>
          </a:p>
          <a:p>
            <a:pPr lvl="1"/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13</a:t>
            </a:r>
            <a:r>
              <a:rPr lang="en-US" dirty="0" smtClean="0"/>
              <a:t> p. 209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64229B-507F-40DE-B8A7-B642FAC0EBF6}" type="slidenum">
              <a:rPr lang="en-US" altLang="en-US" smtClean="0">
                <a:solidFill>
                  <a:srgbClr val="000000"/>
                </a:solidFill>
              </a:rPr>
              <a:pPr>
                <a:defRPr/>
              </a:pPr>
              <a:t>7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63231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9482</TotalTime>
  <Words>368</Words>
  <Application>Microsoft Office PowerPoint</Application>
  <PresentationFormat>On-screen Show (4:3)</PresentationFormat>
  <Paragraphs>88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Default Design</vt:lpstr>
      <vt:lpstr>Me llamo ________ Clase 701 La fecha es el 31 de mayo del 2016</vt:lpstr>
      <vt:lpstr>Repaso  </vt:lpstr>
      <vt:lpstr>Los pronombres me, te, nos (telling what happens to whom)</vt:lpstr>
      <vt:lpstr>PowerPoint Presentation</vt:lpstr>
      <vt:lpstr>Practica</vt:lpstr>
      <vt:lpstr>PowerPoint Presentation</vt:lpstr>
      <vt:lpstr>Tarea # 74b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801 La fecha es el 18 de marzo del 2015</dc:title>
  <dc:creator>Helen Zumaeta</dc:creator>
  <cp:lastModifiedBy>Helen Zumaeta</cp:lastModifiedBy>
  <cp:revision>35</cp:revision>
  <cp:lastPrinted>2015-03-18T19:20:57Z</cp:lastPrinted>
  <dcterms:created xsi:type="dcterms:W3CDTF">2015-03-17T21:58:59Z</dcterms:created>
  <dcterms:modified xsi:type="dcterms:W3CDTF">2016-05-31T20:21:00Z</dcterms:modified>
</cp:coreProperties>
</file>